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9" r:id="rId2"/>
    <p:sldMasterId id="2147483737" r:id="rId3"/>
  </p:sldMasterIdLst>
  <p:notesMasterIdLst>
    <p:notesMasterId r:id="rId5"/>
  </p:notesMasterIdLst>
  <p:handoutMasterIdLst>
    <p:handoutMasterId r:id="rId6"/>
  </p:handoutMasterIdLst>
  <p:sldIdLst>
    <p:sldId id="1073" r:id="rId4"/>
  </p:sldIdLst>
  <p:sldSz cx="9906000" cy="6858000" type="A4"/>
  <p:notesSz cx="10234613" cy="70993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99"/>
    <a:srgbClr val="00FF00"/>
    <a:srgbClr val="0066FF"/>
    <a:srgbClr val="FDB1F6"/>
    <a:srgbClr val="B1EFFD"/>
    <a:srgbClr val="FFFFCC"/>
    <a:srgbClr val="FF6600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6" autoAdjust="0"/>
    <p:restoredTop sz="99726" autoAdjust="0"/>
  </p:normalViewPr>
  <p:slideViewPr>
    <p:cSldViewPr>
      <p:cViewPr>
        <p:scale>
          <a:sx n="100" d="100"/>
          <a:sy n="100" d="100"/>
        </p:scale>
        <p:origin x="-1085" y="432"/>
      </p:cViewPr>
      <p:guideLst>
        <p:guide orient="horz" pos="2614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1746" y="-102"/>
      </p:cViewPr>
      <p:guideLst>
        <p:guide orient="horz" pos="2235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436371" cy="35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defTabSz="914857">
              <a:defRPr sz="1100"/>
            </a:lvl1pPr>
          </a:lstStyle>
          <a:p>
            <a:endParaRPr lang="en-US" altLang="ja-JP" dirty="0"/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6596" y="0"/>
            <a:ext cx="4436371" cy="35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defTabSz="914857">
              <a:defRPr sz="1100"/>
            </a:lvl1pPr>
          </a:lstStyle>
          <a:p>
            <a:endParaRPr lang="en-US" altLang="ja-JP" dirty="0"/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744586"/>
            <a:ext cx="4436371" cy="35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defTabSz="914857">
              <a:defRPr sz="1100"/>
            </a:lvl1pPr>
          </a:lstStyle>
          <a:p>
            <a:endParaRPr lang="en-US" altLang="ja-JP" dirty="0"/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6596" y="6744586"/>
            <a:ext cx="4436371" cy="35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 defTabSz="914857">
              <a:defRPr sz="1100"/>
            </a:lvl1pPr>
          </a:lstStyle>
          <a:p>
            <a:fld id="{5B2A66C9-1C13-4ED9-8D7A-217882F1AA2A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01918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436371" cy="35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2" tIns="49516" rIns="99032" bIns="49516" numCol="1" anchor="t" anchorCtr="0" compatLnSpc="1">
            <a:prstTxWarp prst="textNoShape">
              <a:avLst/>
            </a:prstTxWarp>
          </a:bodyPr>
          <a:lstStyle>
            <a:lvl1pPr defTabSz="991095">
              <a:defRPr sz="1300"/>
            </a:lvl1pPr>
          </a:lstStyle>
          <a:p>
            <a:endParaRPr lang="en-US" altLang="ja-JP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8243" y="0"/>
            <a:ext cx="4436371" cy="35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2" tIns="49516" rIns="99032" bIns="49516" numCol="1" anchor="t" anchorCtr="0" compatLnSpc="1">
            <a:prstTxWarp prst="textNoShape">
              <a:avLst/>
            </a:prstTxWarp>
          </a:bodyPr>
          <a:lstStyle>
            <a:lvl1pPr algn="r" defTabSz="991095">
              <a:defRPr sz="1300"/>
            </a:lvl1pPr>
          </a:lstStyle>
          <a:p>
            <a:endParaRPr lang="en-US" altLang="ja-JP" dirty="0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95638" y="533400"/>
            <a:ext cx="3843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520" y="3371458"/>
            <a:ext cx="7507579" cy="319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2" tIns="49516" rIns="99032" bIns="49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744586"/>
            <a:ext cx="4436371" cy="35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2" tIns="49516" rIns="99032" bIns="49516" numCol="1" anchor="b" anchorCtr="0" compatLnSpc="1">
            <a:prstTxWarp prst="textNoShape">
              <a:avLst/>
            </a:prstTxWarp>
          </a:bodyPr>
          <a:lstStyle>
            <a:lvl1pPr defTabSz="991095">
              <a:defRPr sz="1300"/>
            </a:lvl1pPr>
          </a:lstStyle>
          <a:p>
            <a:endParaRPr lang="en-US" altLang="ja-JP" dirty="0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8243" y="6744586"/>
            <a:ext cx="4436371" cy="35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2" tIns="49516" rIns="99032" bIns="49516" numCol="1" anchor="b" anchorCtr="0" compatLnSpc="1">
            <a:prstTxWarp prst="textNoShape">
              <a:avLst/>
            </a:prstTxWarp>
          </a:bodyPr>
          <a:lstStyle>
            <a:lvl1pPr algn="r" defTabSz="991095">
              <a:defRPr sz="1300"/>
            </a:lvl1pPr>
          </a:lstStyle>
          <a:p>
            <a:fld id="{6DDE1A64-9A1C-4BA9-B77C-7D3E11428C1C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11876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E1A64-9A1C-4BA9-B77C-7D3E11428C1C}" type="slidenum">
              <a:rPr lang="en-US" altLang="ja-JP" smtClean="0"/>
              <a:pPr/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2854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678AE-2243-4E5D-91C9-ACA4193B783E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6FEF9-76CB-4916-8C56-361F7374E5B2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42953" y="609600"/>
            <a:ext cx="6162675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940A8-F976-4527-B961-3C24AF1BA0A6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8678AE-2243-4E5D-91C9-ACA4193B783E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1FB7DEB-1E88-4044-AC33-B21410049E21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7C95070-F160-4CE0-A21E-B6EEDEF46D78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42951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A75DF05-86EF-485A-92FC-365E2AF45043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5A7DFC-873E-4C55-B45F-D8BAC92C79C2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1AF47F-079E-4400-8B82-C1624B42C4E5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88617E2-0CA2-4B79-A796-E344FB0ADB07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E5C5239-6970-43B7-8F08-2D53098C0242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B7DEB-1E88-4044-AC33-B21410049E21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BF4C15-2C5F-44DD-B0EA-03FDE0376DAD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5E6FEF9-76CB-4916-8C56-361F7374E5B2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42953" y="609600"/>
            <a:ext cx="6162675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3940A8-F976-4527-B961-3C24AF1BA0A6}" type="slidenum">
              <a:rPr kumimoji="1" lang="en-US" altLang="ja-JP" sz="1400" kern="1200">
                <a:solidFill>
                  <a:srgbClr val="000000"/>
                </a:solidFill>
                <a:latin typeface="Times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371601"/>
            <a:ext cx="850265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3505200"/>
            <a:ext cx="6934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42950" y="3398520"/>
            <a:ext cx="850265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910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8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9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4721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2362201"/>
            <a:ext cx="84201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4626865"/>
            <a:ext cx="84201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92480" y="4599432"/>
            <a:ext cx="850265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669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73352"/>
            <a:ext cx="437515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73352"/>
            <a:ext cx="437515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81717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76400"/>
            <a:ext cx="425958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438400"/>
            <a:ext cx="425958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1120" y="1676400"/>
            <a:ext cx="425958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120" y="2438400"/>
            <a:ext cx="425958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598850" y="4045790"/>
            <a:ext cx="4709160" cy="86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240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039086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11424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95070-F160-4CE0-A21E-B6EEDEF46D78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92080"/>
            <a:ext cx="2318004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450" y="792080"/>
            <a:ext cx="619125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2130553"/>
            <a:ext cx="2318004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18201" y="3580140"/>
            <a:ext cx="5577840" cy="172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57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92480"/>
            <a:ext cx="232123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96827" y="838201"/>
            <a:ext cx="6396423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2133600"/>
            <a:ext cx="2318004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03420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54118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609600"/>
            <a:ext cx="222885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52145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944517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2936776" y="70862"/>
            <a:ext cx="6969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altLang="ja-JP" sz="1000" i="1" dirty="0" smtClean="0">
                <a:solidFill>
                  <a:prstClr val="black"/>
                </a:solidFill>
                <a:latin typeface="Times" charset="0"/>
                <a:ea typeface="平成明朝" charset="-128"/>
              </a:rPr>
              <a:t>Laboratory of Mathematical Modeling and Computation, Department of Computer and Mathematical Sciences, Tohoku </a:t>
            </a:r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51130" cy="351130"/>
          </a:xfrm>
          <a:prstGeom prst="rect">
            <a:avLst/>
          </a:prstGeom>
          <a:noFill/>
        </p:spPr>
      </p:pic>
      <p:pic>
        <p:nvPicPr>
          <p:cNvPr id="8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51114"/>
            <a:ext cx="568069" cy="248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70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961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99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6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4000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11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42951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5DF05-86EF-485A-92FC-365E2AF45043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31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767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427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56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366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37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469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91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460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80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A7DFC-873E-4C55-B45F-D8BAC92C79C2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1800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155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67469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71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044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685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433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59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376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348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AF47F-079E-4400-8B82-C1624B42C4E5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6916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186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87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236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99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4547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4743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0381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3/13/2014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42AED99-7FB4-404E-8A97-64753DCE42EC}" type="slidenum">
              <a:rPr lang="en-US" sz="1200">
                <a:solidFill>
                  <a:srgbClr val="04617B">
                    <a:shade val="90000"/>
                  </a:srgbClr>
                </a:solidFill>
                <a:latin typeface="Constantia"/>
              </a:rPr>
              <a:pPr algn="r"/>
              <a:t>‹#›</a:t>
            </a:fld>
            <a:endParaRPr lang="en-US" sz="120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5709708" y="19"/>
            <a:ext cx="3537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prstClr val="black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prstClr val="black"/>
              </a:solidFill>
              <a:latin typeface="Times" charset="0"/>
              <a:ea typeface="平成明朝" charset="-128"/>
            </a:endParaRPr>
          </a:p>
        </p:txBody>
      </p:sp>
      <p:pic>
        <p:nvPicPr>
          <p:cNvPr id="10" name="Picture 22" descr="東北大学ロゴ(青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533" y="19"/>
            <a:ext cx="684477" cy="631825"/>
          </a:xfrm>
          <a:prstGeom prst="rect">
            <a:avLst/>
          </a:prstGeom>
          <a:noFill/>
        </p:spPr>
      </p:pic>
      <p:pic>
        <p:nvPicPr>
          <p:cNvPr id="13" name="Picture 15" descr="gsis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35" y="44450"/>
            <a:ext cx="916650" cy="40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254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617E2-0CA2-4B79-A796-E344FB0ADB07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C5239-6970-43B7-8F08-2D53098C0242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F4C15-2C5F-44DD-B0EA-03FDE0376DAD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33000" contrast="-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平成明朝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平成明朝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平成明朝" charset="-128"/>
              </a:defRPr>
            </a:lvl1pPr>
          </a:lstStyle>
          <a:p>
            <a:fld id="{112507FB-4479-4101-A44F-956A4A02B3CC}" type="slidenum">
              <a:rPr lang="en-US" altLang="ja-JP"/>
              <a:pPr/>
              <a:t>‹#›</a:t>
            </a:fld>
            <a:endParaRPr lang="en-US" altLang="ja-JP" dirty="0"/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6032500" y="4"/>
            <a:ext cx="32654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ja-JP" sz="1000" i="1" dirty="0">
                <a:solidFill>
                  <a:srgbClr val="FFFFFF"/>
                </a:solidFill>
                <a:latin typeface="Times" charset="0"/>
                <a:ea typeface="平成明朝" charset="-128"/>
              </a:rPr>
              <a:t>Dept. of Computer and Mathematical Sciences</a:t>
            </a:r>
          </a:p>
          <a:p>
            <a:pPr algn="r"/>
            <a:r>
              <a:rPr lang="en-US" altLang="ja-JP" sz="1000" i="1" dirty="0">
                <a:solidFill>
                  <a:srgbClr val="FFFFFF"/>
                </a:solidFill>
                <a:latin typeface="Times" charset="0"/>
                <a:ea typeface="平成明朝" charset="-128"/>
              </a:rPr>
              <a:t>Graduate School of Information Sciences</a:t>
            </a:r>
          </a:p>
          <a:p>
            <a:pPr algn="r"/>
            <a:r>
              <a:rPr lang="en-US" altLang="ja-JP" sz="1000" i="1" dirty="0">
                <a:solidFill>
                  <a:srgbClr val="FFFFFF"/>
                </a:solidFill>
                <a:latin typeface="Times" charset="0"/>
                <a:ea typeface="平成明朝" charset="-128"/>
              </a:rPr>
              <a:t>Tohoku University</a:t>
            </a:r>
            <a:endParaRPr lang="en-US" altLang="ja-JP" sz="1000" dirty="0">
              <a:solidFill>
                <a:srgbClr val="FFFFFF"/>
              </a:solidFill>
              <a:latin typeface="Times" charset="0"/>
              <a:ea typeface="平成明朝" charset="-128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8763002" y="6583367"/>
            <a:ext cx="1143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200" i="1" dirty="0">
                <a:solidFill>
                  <a:srgbClr val="FFFFFF"/>
                </a:solidFill>
                <a:latin typeface="Times" charset="0"/>
                <a:ea typeface="平成明朝" charset="-128"/>
              </a:rPr>
              <a:t>S.Yamamoto</a:t>
            </a:r>
            <a:endParaRPr lang="en-US" altLang="ja-JP" sz="1200" dirty="0">
              <a:solidFill>
                <a:srgbClr val="FFFFFF"/>
              </a:solidFill>
              <a:latin typeface="Times" charset="0"/>
              <a:ea typeface="平成明朝" charset="-128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4624388" y="3095625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 dirty="0"/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4624388" y="3095625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 dirty="0"/>
          </a:p>
        </p:txBody>
      </p:sp>
      <p:sp>
        <p:nvSpPr>
          <p:cNvPr id="61453" name="Rectangle 13"/>
          <p:cNvSpPr>
            <a:spLocks noChangeArrowheads="1"/>
          </p:cNvSpPr>
          <p:nvPr userDrawn="1"/>
        </p:nvSpPr>
        <p:spPr bwMode="auto">
          <a:xfrm>
            <a:off x="4624388" y="3095625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 dirty="0"/>
          </a:p>
        </p:txBody>
      </p:sp>
      <p:sp>
        <p:nvSpPr>
          <p:cNvPr id="61454" name="Rectangle 14"/>
          <p:cNvSpPr>
            <a:spLocks noChangeArrowheads="1"/>
          </p:cNvSpPr>
          <p:nvPr userDrawn="1"/>
        </p:nvSpPr>
        <p:spPr bwMode="auto">
          <a:xfrm>
            <a:off x="4624388" y="3095625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 dirty="0"/>
          </a:p>
        </p:txBody>
      </p:sp>
      <p:pic>
        <p:nvPicPr>
          <p:cNvPr id="61455" name="Picture 15" descr="gsis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73725" y="44450"/>
            <a:ext cx="846138" cy="401638"/>
          </a:xfrm>
          <a:prstGeom prst="rect">
            <a:avLst/>
          </a:prstGeom>
          <a:noFill/>
        </p:spPr>
      </p:pic>
      <p:pic>
        <p:nvPicPr>
          <p:cNvPr id="61462" name="Picture 22" descr="東北大学ロゴ(青)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274177" y="4"/>
            <a:ext cx="631825" cy="6318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33000" contrast="-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平成明朝" charset="-128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平成明朝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平成明朝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12507FB-4479-4101-A44F-956A4A02B3CC}" type="slidenum">
              <a:rPr kumimoji="1" lang="en-US" altLang="ja-JP" kern="1200">
                <a:solidFill>
                  <a:srgbClr val="000000"/>
                </a:solidFill>
                <a:latin typeface="Times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kern="1200" dirty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6032500" y="4"/>
            <a:ext cx="32654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i="1" kern="1200" dirty="0">
                <a:solidFill>
                  <a:srgbClr val="FFFFFF"/>
                </a:solidFill>
                <a:latin typeface="Times" charset="0"/>
                <a:ea typeface="平成明朝" charset="-128"/>
                <a:cs typeface="+mn-cs"/>
              </a:rPr>
              <a:t>Dept. of Computer and Mathematical Sciences</a:t>
            </a:r>
          </a:p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i="1" kern="1200" dirty="0">
                <a:solidFill>
                  <a:srgbClr val="FFFFFF"/>
                </a:solidFill>
                <a:latin typeface="Times" charset="0"/>
                <a:ea typeface="平成明朝" charset="-128"/>
                <a:cs typeface="+mn-cs"/>
              </a:rPr>
              <a:t>Graduate School of Information Sciences</a:t>
            </a:r>
          </a:p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i="1" kern="1200" dirty="0">
                <a:solidFill>
                  <a:srgbClr val="FFFFFF"/>
                </a:solidFill>
                <a:latin typeface="Times" charset="0"/>
                <a:ea typeface="平成明朝" charset="-128"/>
                <a:cs typeface="+mn-cs"/>
              </a:rPr>
              <a:t>Tohoku University</a:t>
            </a:r>
            <a:endParaRPr kumimoji="1" lang="en-US" altLang="ja-JP" sz="1000" kern="1200" dirty="0">
              <a:solidFill>
                <a:srgbClr val="FFFFFF"/>
              </a:solidFill>
              <a:latin typeface="Times" charset="0"/>
              <a:ea typeface="平成明朝" charset="-128"/>
              <a:cs typeface="+mn-cs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8763002" y="6583367"/>
            <a:ext cx="1143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i="1" kern="1200" dirty="0">
                <a:solidFill>
                  <a:srgbClr val="FFFFFF"/>
                </a:solidFill>
                <a:latin typeface="Times" charset="0"/>
                <a:ea typeface="平成明朝" charset="-128"/>
                <a:cs typeface="+mn-cs"/>
              </a:rPr>
              <a:t>S.Yamamoto</a:t>
            </a:r>
            <a:endParaRPr kumimoji="1" lang="en-US" altLang="ja-JP" sz="1200" kern="1200" dirty="0">
              <a:solidFill>
                <a:srgbClr val="FFFFFF"/>
              </a:solidFill>
              <a:latin typeface="Times" charset="0"/>
              <a:ea typeface="平成明朝" charset="-128"/>
              <a:cs typeface="+mn-cs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4624388" y="3095625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4624388" y="3095625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1453" name="Rectangle 13"/>
          <p:cNvSpPr>
            <a:spLocks noChangeArrowheads="1"/>
          </p:cNvSpPr>
          <p:nvPr userDrawn="1"/>
        </p:nvSpPr>
        <p:spPr bwMode="auto">
          <a:xfrm>
            <a:off x="4624388" y="3095625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1454" name="Rectangle 14"/>
          <p:cNvSpPr>
            <a:spLocks noChangeArrowheads="1"/>
          </p:cNvSpPr>
          <p:nvPr userDrawn="1"/>
        </p:nvSpPr>
        <p:spPr bwMode="auto">
          <a:xfrm>
            <a:off x="4624388" y="3095625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61455" name="Picture 15" descr="gsis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73725" y="44450"/>
            <a:ext cx="846138" cy="401638"/>
          </a:xfrm>
          <a:prstGeom prst="rect">
            <a:avLst/>
          </a:prstGeom>
          <a:noFill/>
        </p:spPr>
      </p:pic>
      <p:pic>
        <p:nvPicPr>
          <p:cNvPr id="61462" name="Picture 22" descr="東北大学ロゴ(青)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274177" y="4"/>
            <a:ext cx="631825" cy="6318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906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915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906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18288"/>
            <a:ext cx="31369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4750" y="18288"/>
            <a:ext cx="44577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5000" y="18288"/>
            <a:ext cx="11557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12507FB-4479-4101-A44F-956A4A02B3CC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220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783" r:id="rId46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5" Type="http://schemas.openxmlformats.org/officeDocument/2006/relationships/image" Target="../media/image1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テキスト ボックス 45"/>
          <p:cNvSpPr txBox="1"/>
          <p:nvPr/>
        </p:nvSpPr>
        <p:spPr>
          <a:xfrm>
            <a:off x="642949" y="434486"/>
            <a:ext cx="860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マルチフィジックス</a:t>
            </a:r>
            <a:r>
              <a:rPr lang="en-US" altLang="ja-JP" sz="24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CFD</a:t>
            </a:r>
            <a:r>
              <a:rPr lang="ja-JP" altLang="en-US" sz="24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による高性能で高信頼なものづくりの実現</a:t>
            </a:r>
            <a:endParaRPr lang="ja-JP" altLang="en-US" sz="2400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42361" y="1155752"/>
            <a:ext cx="9809621" cy="5652628"/>
            <a:chOff x="42361" y="1155752"/>
            <a:chExt cx="9809621" cy="5652628"/>
          </a:xfrm>
        </p:grpSpPr>
        <p:sp>
          <p:nvSpPr>
            <p:cNvPr id="11" name="角丸四角形 10"/>
            <p:cNvSpPr/>
            <p:nvPr/>
          </p:nvSpPr>
          <p:spPr>
            <a:xfrm>
              <a:off x="42361" y="1155752"/>
              <a:ext cx="9809621" cy="5652628"/>
            </a:xfrm>
            <a:prstGeom prst="roundRect">
              <a:avLst/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139739" y="1689509"/>
              <a:ext cx="3456384" cy="43474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角丸四角形 12"/>
            <p:cNvSpPr/>
            <p:nvPr/>
          </p:nvSpPr>
          <p:spPr>
            <a:xfrm>
              <a:off x="3765064" y="1679326"/>
              <a:ext cx="4320480" cy="434748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prstClr val="white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622275" y="1241582"/>
              <a:ext cx="2425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b="1" i="1" dirty="0" smtClean="0">
                  <a:latin typeface="Arial" pitchFamily="34" charset="0"/>
                  <a:ea typeface="ＭＳ Ｐゴシック" pitchFamily="50" charset="-128"/>
                </a:rPr>
                <a:t>マルチフィジックス</a:t>
              </a:r>
              <a:r>
                <a:rPr lang="en-US" altLang="ja-JP" b="1" i="1" dirty="0" smtClean="0">
                  <a:latin typeface="Arial" pitchFamily="34" charset="0"/>
                  <a:ea typeface="ＭＳ Ｐゴシック" pitchFamily="50" charset="-128"/>
                </a:rPr>
                <a:t>CFD</a:t>
              </a:r>
              <a:endParaRPr lang="ja-JP" altLang="en-US" b="1" i="1" dirty="0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39655" y="1241582"/>
              <a:ext cx="2287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CFD</a:t>
              </a:r>
              <a:r>
                <a:rPr lang="ja-JP" altLang="en-US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（数値流体力学）</a:t>
              </a:r>
              <a:endParaRPr lang="en-US" altLang="ja-JP" b="1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41193" y="4024763"/>
              <a:ext cx="1011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理想気体</a:t>
              </a:r>
              <a:endParaRPr lang="ja-JP" altLang="en-US" sz="16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84121" y="5682407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水</a:t>
              </a:r>
              <a:endParaRPr lang="ja-JP" altLang="en-US" sz="16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637029" y="4506535"/>
              <a:ext cx="5982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単相</a:t>
              </a:r>
              <a:endParaRPr lang="ja-JP" altLang="en-US" sz="16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152375" y="359090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凝縮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794847" y="4100549"/>
              <a:ext cx="1423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キャビテーション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506741" y="224342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着氷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745267" y="315124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壊食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385314" y="224397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腐食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417852" y="357900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相変化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827592" y="342225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混相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144105" y="180995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付着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400991" y="3474242"/>
              <a:ext cx="1589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物質間相互作用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425887" y="178231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磨耗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006296" y="5315055"/>
              <a:ext cx="1351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液体水素・酸素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091173" y="4845090"/>
              <a:ext cx="1125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超臨界</a:t>
              </a:r>
              <a:r>
                <a:rPr lang="en-US" altLang="ja-JP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CO</a:t>
              </a:r>
              <a:r>
                <a:rPr lang="en-US" altLang="ja-JP" sz="11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2</a:t>
              </a:r>
              <a:endParaRPr lang="ja-JP" altLang="en-US" sz="11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6644567" y="4845089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超臨界水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929053" y="5233900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化学反応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7041961" y="209008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粒子生成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680036" y="567700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燃焼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1637029" y="3994474"/>
              <a:ext cx="3120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渦</a:t>
              </a:r>
              <a:endParaRPr lang="ja-JP" altLang="en-US" sz="16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601398" y="3717504"/>
              <a:ext cx="5982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乱流</a:t>
              </a:r>
              <a:endParaRPr lang="ja-JP" altLang="en-US" sz="16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1540746" y="1896007"/>
              <a:ext cx="805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衝撃波</a:t>
              </a:r>
              <a:endParaRPr lang="ja-JP" altLang="en-US" sz="16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169309" y="3237593"/>
              <a:ext cx="1217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音波・ノイズ</a:t>
              </a:r>
              <a:endParaRPr lang="ja-JP" altLang="en-US" sz="16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4622275" y="568240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沸騰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5381565" y="186959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液膜</a:t>
              </a:r>
              <a:endParaRPr lang="ja-JP" altLang="en-US" sz="14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" name="右矢印 1"/>
            <p:cNvSpPr/>
            <p:nvPr/>
          </p:nvSpPr>
          <p:spPr>
            <a:xfrm>
              <a:off x="7919346" y="3153436"/>
              <a:ext cx="432048" cy="125489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8330002" y="3104286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i="1" dirty="0" smtClean="0"/>
                <a:t>数値タービン</a:t>
              </a:r>
              <a:endParaRPr kumimoji="1" lang="ja-JP" altLang="en-US" i="1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8445418" y="3874043"/>
              <a:ext cx="12105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i="1" dirty="0" smtClean="0"/>
                <a:t>超臨界流体</a:t>
              </a:r>
              <a:endParaRPr lang="en-US" altLang="ja-JP" sz="1600" i="1" dirty="0" smtClean="0"/>
            </a:p>
            <a:p>
              <a:pPr algn="ctr"/>
              <a:r>
                <a:rPr kumimoji="1" lang="ja-JP" altLang="en-US" sz="1600" i="1" dirty="0" smtClean="0"/>
                <a:t>シミュレータ</a:t>
              </a:r>
              <a:endParaRPr kumimoji="1" lang="en-US" altLang="ja-JP" sz="1600" i="1" dirty="0" smtClean="0"/>
            </a:p>
            <a:p>
              <a:pPr algn="ctr"/>
              <a:r>
                <a:rPr lang="ja-JP" altLang="en-US" sz="1600" i="1" dirty="0"/>
                <a:t>（</a:t>
              </a:r>
              <a:r>
                <a:rPr lang="en-US" altLang="ja-JP" sz="1600" i="1" dirty="0"/>
                <a:t>SFS)</a:t>
              </a:r>
              <a:endParaRPr kumimoji="1" lang="ja-JP" altLang="en-US" sz="1600" i="1" dirty="0"/>
            </a:p>
          </p:txBody>
        </p:sp>
        <p:sp>
          <p:nvSpPr>
            <p:cNvPr id="66" name="右矢印 65"/>
            <p:cNvSpPr/>
            <p:nvPr/>
          </p:nvSpPr>
          <p:spPr>
            <a:xfrm>
              <a:off x="3486609" y="3099818"/>
              <a:ext cx="432048" cy="125489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37475" y="6081840"/>
              <a:ext cx="33522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/>
                <a:t>ナビエ</a:t>
              </a:r>
              <a:r>
                <a:rPr lang="ja-JP" altLang="en-US" sz="1600" dirty="0" smtClean="0"/>
                <a:t>・ストークス</a:t>
              </a:r>
              <a:r>
                <a:rPr lang="ja-JP" altLang="en-US" sz="1600" dirty="0" smtClean="0"/>
                <a:t>方程式</a:t>
              </a:r>
              <a:r>
                <a:rPr kumimoji="1" lang="ja-JP" altLang="en-US" sz="1600" dirty="0" smtClean="0"/>
                <a:t>の</a:t>
              </a:r>
              <a:r>
                <a:rPr kumimoji="1" lang="ja-JP" altLang="en-US" sz="1600" dirty="0" smtClean="0"/>
                <a:t>数値解法</a:t>
              </a:r>
              <a:endParaRPr kumimoji="1" lang="ja-JP" altLang="en-US" sz="1600" dirty="0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416852" y="6073989"/>
              <a:ext cx="2951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/>
                <a:t>マルチフィジックスの数理モデル</a:t>
              </a:r>
              <a:endParaRPr kumimoji="1" lang="ja-JP" altLang="en-US" sz="16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702633" y="6012434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＋</a:t>
              </a:r>
              <a:endParaRPr kumimoji="1" lang="ja-JP" altLang="en-US" sz="2400" dirty="0"/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869" y="2164596"/>
              <a:ext cx="959999" cy="7200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09" y="2023486"/>
              <a:ext cx="960000" cy="72000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885" y="4239049"/>
              <a:ext cx="960000" cy="72000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657" y="2667940"/>
              <a:ext cx="960000" cy="72000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570" y="3982066"/>
              <a:ext cx="1355294" cy="7200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345" y="2472373"/>
              <a:ext cx="960000" cy="72000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93" y="4513900"/>
              <a:ext cx="1219200" cy="5715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251" y="5134575"/>
              <a:ext cx="811268" cy="72000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98" y="3060881"/>
              <a:ext cx="811268" cy="720000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172" y="4513900"/>
              <a:ext cx="960000" cy="720000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579" y="2637173"/>
              <a:ext cx="811268" cy="720000"/>
            </a:xfrm>
            <a:prstGeom prst="rect">
              <a:avLst/>
            </a:prstGeom>
          </p:spPr>
        </p:pic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170" y="2326641"/>
              <a:ext cx="1076636" cy="720000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346" y="5177085"/>
              <a:ext cx="1047579" cy="661284"/>
            </a:xfrm>
            <a:prstGeom prst="rect">
              <a:avLst/>
            </a:prstGeom>
          </p:spPr>
        </p:pic>
      </p:grpSp>
      <p:pic>
        <p:nvPicPr>
          <p:cNvPr id="52" name="図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00" y="3916318"/>
            <a:ext cx="974199" cy="876779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1308281" y="356075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圧縮性流れ</a:t>
            </a:r>
            <a:endParaRPr kumimoji="1" lang="ja-JP" altLang="en-US" sz="1600" b="1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92996" y="5284278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非圧縮性流れ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515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標準デザイン">
  <a:themeElements>
    <a:clrScheme name="1_標準デザイン 8">
      <a:dk1>
        <a:srgbClr val="000000"/>
      </a:dk1>
      <a:lt1>
        <a:srgbClr val="0000FF"/>
      </a:lt1>
      <a:dk2>
        <a:srgbClr val="0000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0000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標準デザイン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0000"/>
        </a:dk1>
        <a:lt1>
          <a:srgbClr val="0000FF"/>
        </a:lt1>
        <a:dk2>
          <a:srgbClr val="0000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標準デザイン">
  <a:themeElements>
    <a:clrScheme name="1_標準デザイン 8">
      <a:dk1>
        <a:srgbClr val="000000"/>
      </a:dk1>
      <a:lt1>
        <a:srgbClr val="0000FF"/>
      </a:lt1>
      <a:dk2>
        <a:srgbClr val="0000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0000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標準デザイン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0000"/>
        </a:dk1>
        <a:lt1>
          <a:srgbClr val="0000FF"/>
        </a:lt1>
        <a:dk2>
          <a:srgbClr val="0000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クラリティ">
  <a:themeElements>
    <a:clrScheme name="エレメント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コロジー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38364</TotalTime>
  <Words>83</Words>
  <Application>Microsoft Office PowerPoint</Application>
  <PresentationFormat>A4 210 x 297 mm</PresentationFormat>
  <Paragraphs>38</Paragraphs>
  <Slides>1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3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1_標準デザイン</vt:lpstr>
      <vt:lpstr>2_標準デザイン</vt:lpstr>
      <vt:lpstr>クラリティ</vt:lpstr>
      <vt:lpstr>PowerPoint プレゼンテーション</vt:lpstr>
    </vt:vector>
  </TitlesOfParts>
  <Company>Tohoku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yamamoto</dc:creator>
  <cp:lastModifiedBy>Satoru Yamamoto</cp:lastModifiedBy>
  <cp:revision>816</cp:revision>
  <dcterms:created xsi:type="dcterms:W3CDTF">2004-08-18T03:51:39Z</dcterms:created>
  <dcterms:modified xsi:type="dcterms:W3CDTF">2014-03-13T05:40:51Z</dcterms:modified>
</cp:coreProperties>
</file>